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9753600" cy="7315200"/>
  <p:notesSz cx="6858000" cy="9144000"/>
  <p:embeddedFontLst>
    <p:embeddedFont>
      <p:font typeface="Montserrat Classic" panose="020B0604020202020204" charset="0"/>
      <p:regular r:id="rId5"/>
    </p:embeddedFont>
    <p:embeddedFont>
      <p:font typeface="Montserrat Classic Bold" panose="020B0604020202020204" charset="0"/>
      <p:regular r:id="rId6"/>
    </p:embeddedFont>
    <p:embeddedFont>
      <p:font typeface="Montserrat Ultra-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15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74340" y="3362248"/>
            <a:ext cx="1737232" cy="1874475"/>
            <a:chOff x="0" y="0"/>
            <a:chExt cx="2774948" cy="29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D5D4EF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340495" y="1402820"/>
            <a:ext cx="1737232" cy="3833903"/>
            <a:chOff x="0" y="0"/>
            <a:chExt cx="2774948" cy="612404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D4EBEF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74340" y="1402820"/>
            <a:ext cx="1737232" cy="1874475"/>
            <a:chOff x="0" y="0"/>
            <a:chExt cx="2774948" cy="299417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E8EF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08184" y="1402820"/>
            <a:ext cx="1737232" cy="3833903"/>
            <a:chOff x="0" y="0"/>
            <a:chExt cx="2774948" cy="612404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EFDD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842029" y="1402820"/>
            <a:ext cx="1737232" cy="1849554"/>
            <a:chOff x="0" y="0"/>
            <a:chExt cx="2774948" cy="29543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74948" cy="2954364"/>
            </a:xfrm>
            <a:custGeom>
              <a:avLst/>
              <a:gdLst/>
              <a:ahLst/>
              <a:cxnLst/>
              <a:rect l="l" t="t" r="r" b="b"/>
              <a:pathLst>
                <a:path w="2774948" h="2954364">
                  <a:moveTo>
                    <a:pt x="2650488" y="2954364"/>
                  </a:moveTo>
                  <a:lnTo>
                    <a:pt x="124460" y="2954364"/>
                  </a:lnTo>
                  <a:cubicBezTo>
                    <a:pt x="55880" y="2954364"/>
                    <a:pt x="0" y="2898484"/>
                    <a:pt x="0" y="282990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29904"/>
                  </a:lnTo>
                  <a:cubicBezTo>
                    <a:pt x="2774948" y="2898484"/>
                    <a:pt x="2719068" y="2954364"/>
                    <a:pt x="2650488" y="2954364"/>
                  </a:cubicBezTo>
                  <a:close/>
                </a:path>
              </a:pathLst>
            </a:custGeom>
            <a:solidFill>
              <a:srgbClr val="EFD4EA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5842029" y="3362248"/>
            <a:ext cx="1737232" cy="1874475"/>
            <a:chOff x="0" y="0"/>
            <a:chExt cx="2774948" cy="299417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EFD4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75873" y="1402820"/>
            <a:ext cx="1737232" cy="3833903"/>
            <a:chOff x="0" y="0"/>
            <a:chExt cx="2774948" cy="612404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EFEC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40495" y="5348289"/>
            <a:ext cx="4462984" cy="1324030"/>
            <a:chOff x="0" y="0"/>
            <a:chExt cx="7128899" cy="211492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128899" cy="2114925"/>
            </a:xfrm>
            <a:custGeom>
              <a:avLst/>
              <a:gdLst/>
              <a:ahLst/>
              <a:cxnLst/>
              <a:rect l="l" t="t" r="r" b="b"/>
              <a:pathLst>
                <a:path w="7128899" h="2114925">
                  <a:moveTo>
                    <a:pt x="7004439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04439" y="0"/>
                  </a:lnTo>
                  <a:cubicBezTo>
                    <a:pt x="7073019" y="0"/>
                    <a:pt x="7128899" y="55880"/>
                    <a:pt x="7128899" y="124460"/>
                  </a:cubicBezTo>
                  <a:lnTo>
                    <a:pt x="7128899" y="1990465"/>
                  </a:lnTo>
                  <a:cubicBezTo>
                    <a:pt x="7128899" y="2059045"/>
                    <a:pt x="7073019" y="2114925"/>
                    <a:pt x="7004439" y="2114925"/>
                  </a:cubicBezTo>
                  <a:close/>
                </a:path>
              </a:pathLst>
            </a:custGeom>
            <a:solidFill>
              <a:srgbClr val="D4EFE8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936262" y="5348289"/>
            <a:ext cx="4476843" cy="1324030"/>
            <a:chOff x="0" y="0"/>
            <a:chExt cx="7151036" cy="211492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151036" cy="2114925"/>
            </a:xfrm>
            <a:custGeom>
              <a:avLst/>
              <a:gdLst/>
              <a:ahLst/>
              <a:cxnLst/>
              <a:rect l="l" t="t" r="r" b="b"/>
              <a:pathLst>
                <a:path w="7151036" h="2114925">
                  <a:moveTo>
                    <a:pt x="7026576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26577" y="0"/>
                  </a:lnTo>
                  <a:cubicBezTo>
                    <a:pt x="7095156" y="0"/>
                    <a:pt x="7151036" y="55880"/>
                    <a:pt x="7151036" y="124460"/>
                  </a:cubicBezTo>
                  <a:lnTo>
                    <a:pt x="7151036" y="1990465"/>
                  </a:lnTo>
                  <a:cubicBezTo>
                    <a:pt x="7151036" y="2059045"/>
                    <a:pt x="7095156" y="2114925"/>
                    <a:pt x="7026577" y="2114925"/>
                  </a:cubicBezTo>
                  <a:close/>
                </a:path>
              </a:pathLst>
            </a:custGeom>
            <a:solidFill>
              <a:srgbClr val="D4E1EF"/>
            </a:solidFill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92476" y="1486614"/>
            <a:ext cx="1335332" cy="19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6"/>
              </a:lnSpc>
            </a:pPr>
            <a:r>
              <a:rPr lang="en-US" sz="1182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Socios claves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92476" y="1739571"/>
            <a:ext cx="1433270" cy="482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4"/>
              </a:lnSpc>
            </a:pPr>
            <a:r>
              <a:rPr lang="en-US" sz="10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¿Quiénes son nuestros socios claves?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160165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Propuesta de valor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26321" y="3414077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Recursos claves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160165" y="1917372"/>
            <a:ext cx="1433270" cy="4722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valor entregamos a nuestros clientes?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326321" y="3657600"/>
            <a:ext cx="1433270" cy="6305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recursos claves son requeridos por nuestra propuesta de valor?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827854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Segmentos de clientes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7827854" y="1917372"/>
            <a:ext cx="1433270" cy="31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¿Para quién estamos creando valor?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326321" y="1486614"/>
            <a:ext cx="1433270" cy="385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Actividades claves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326321" y="1917372"/>
            <a:ext cx="1433270" cy="4722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actividades requieren nuestra propuesta de valor?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994010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Relaciones con el cliente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994010" y="3435932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Canales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994010" y="1885272"/>
            <a:ext cx="1433270" cy="788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tipo de relación espera cada uno de nuestros segmentos de clientes?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5994010" y="3657600"/>
            <a:ext cx="1433270" cy="788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¿A través de qué canales quieren los segmentos de clientes que lleguemos a ellos?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92476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Estructura de costes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92476" y="5616645"/>
            <a:ext cx="4138885" cy="331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¿Cuáles son los costes más importantes inherentes a nuestro modelo de negocio?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5105241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Fuente de ingresos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105241" y="5616645"/>
            <a:ext cx="4138885" cy="31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¿Por qué valor están realmente dispuestos a pagar nuestros clientes?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731520" y="431732"/>
            <a:ext cx="8290560" cy="59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624"/>
              </a:lnSpc>
              <a:spcBef>
                <a:spcPct val="0"/>
              </a:spcBef>
            </a:pPr>
            <a:r>
              <a:rPr lang="en-US" sz="3854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Canvas del m</a:t>
            </a:r>
            <a:r>
              <a:rPr lang="en-US" sz="3854" u="none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odelo de negocio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74340" y="3362248"/>
            <a:ext cx="1737232" cy="1874475"/>
            <a:chOff x="0" y="0"/>
            <a:chExt cx="2774948" cy="29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340495" y="1402820"/>
            <a:ext cx="1737232" cy="3833903"/>
            <a:chOff x="0" y="0"/>
            <a:chExt cx="2774948" cy="612404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74340" y="1402820"/>
            <a:ext cx="1737232" cy="1874475"/>
            <a:chOff x="0" y="0"/>
            <a:chExt cx="2774948" cy="299417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08184" y="1402820"/>
            <a:ext cx="1737232" cy="3833903"/>
            <a:chOff x="0" y="0"/>
            <a:chExt cx="2774948" cy="612404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842029" y="1402820"/>
            <a:ext cx="1737232" cy="1849554"/>
            <a:chOff x="0" y="0"/>
            <a:chExt cx="2774948" cy="29543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74948" cy="2954364"/>
            </a:xfrm>
            <a:custGeom>
              <a:avLst/>
              <a:gdLst/>
              <a:ahLst/>
              <a:cxnLst/>
              <a:rect l="l" t="t" r="r" b="b"/>
              <a:pathLst>
                <a:path w="2774948" h="2954364">
                  <a:moveTo>
                    <a:pt x="2650488" y="2954364"/>
                  </a:moveTo>
                  <a:lnTo>
                    <a:pt x="124460" y="2954364"/>
                  </a:lnTo>
                  <a:cubicBezTo>
                    <a:pt x="55880" y="2954364"/>
                    <a:pt x="0" y="2898484"/>
                    <a:pt x="0" y="282990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29904"/>
                  </a:lnTo>
                  <a:cubicBezTo>
                    <a:pt x="2774948" y="2898484"/>
                    <a:pt x="2719068" y="2954364"/>
                    <a:pt x="2650488" y="2954364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5842029" y="3362248"/>
            <a:ext cx="1737232" cy="1874475"/>
            <a:chOff x="0" y="0"/>
            <a:chExt cx="2774948" cy="299417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75873" y="1402820"/>
            <a:ext cx="1737232" cy="3833903"/>
            <a:chOff x="0" y="0"/>
            <a:chExt cx="2774948" cy="612404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40495" y="5348289"/>
            <a:ext cx="4462984" cy="1324030"/>
            <a:chOff x="0" y="0"/>
            <a:chExt cx="7128899" cy="211492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128899" cy="2114925"/>
            </a:xfrm>
            <a:custGeom>
              <a:avLst/>
              <a:gdLst/>
              <a:ahLst/>
              <a:cxnLst/>
              <a:rect l="l" t="t" r="r" b="b"/>
              <a:pathLst>
                <a:path w="7128899" h="2114925">
                  <a:moveTo>
                    <a:pt x="7004439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04439" y="0"/>
                  </a:lnTo>
                  <a:cubicBezTo>
                    <a:pt x="7073019" y="0"/>
                    <a:pt x="7128899" y="55880"/>
                    <a:pt x="7128899" y="124460"/>
                  </a:cubicBezTo>
                  <a:lnTo>
                    <a:pt x="7128899" y="1990465"/>
                  </a:lnTo>
                  <a:cubicBezTo>
                    <a:pt x="7128899" y="2059045"/>
                    <a:pt x="7073019" y="2114925"/>
                    <a:pt x="7004439" y="2114925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936262" y="5348289"/>
            <a:ext cx="4476843" cy="1324030"/>
            <a:chOff x="0" y="0"/>
            <a:chExt cx="7151036" cy="211492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151036" cy="2114925"/>
            </a:xfrm>
            <a:custGeom>
              <a:avLst/>
              <a:gdLst/>
              <a:ahLst/>
              <a:cxnLst/>
              <a:rect l="l" t="t" r="r" b="b"/>
              <a:pathLst>
                <a:path w="7151036" h="2114925">
                  <a:moveTo>
                    <a:pt x="7026576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26577" y="0"/>
                  </a:lnTo>
                  <a:cubicBezTo>
                    <a:pt x="7095156" y="0"/>
                    <a:pt x="7151036" y="55880"/>
                    <a:pt x="7151036" y="124460"/>
                  </a:cubicBezTo>
                  <a:lnTo>
                    <a:pt x="7151036" y="1990465"/>
                  </a:lnTo>
                  <a:cubicBezTo>
                    <a:pt x="7151036" y="2059045"/>
                    <a:pt x="7095156" y="2114925"/>
                    <a:pt x="7026577" y="2114925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92476" y="1486614"/>
            <a:ext cx="1335332" cy="19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6"/>
              </a:lnSpc>
            </a:pPr>
            <a:r>
              <a:rPr lang="en-US" sz="1182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Socios claves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92476" y="1739571"/>
            <a:ext cx="1433270" cy="482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4"/>
              </a:lnSpc>
            </a:pPr>
            <a:r>
              <a:rPr lang="en-US" sz="10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¿Quiénes son nuestros socios claves?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160165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Propuesta de valor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26321" y="3414077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Recursos claves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160165" y="1917372"/>
            <a:ext cx="1433270" cy="4722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valor entregamos a nuestros clientes?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326321" y="3657600"/>
            <a:ext cx="1433270" cy="6305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recursos claves son requeridos por nuestra propuesta de valor?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827854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Segmentos de clientes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7827854" y="1917372"/>
            <a:ext cx="1433270" cy="31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¿Para quién estamos creando valor?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326321" y="1486614"/>
            <a:ext cx="1433270" cy="385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Actividades claves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326321" y="1917372"/>
            <a:ext cx="1433270" cy="4722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actividades requieren nuestra propuesta de valor?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994010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Relaciones con el cliente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994010" y="3435932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Canales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994010" y="1885272"/>
            <a:ext cx="1433270" cy="788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¿Qué tipo de relación espera cada uno de nuestros segmentos de clientes?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5994010" y="3657600"/>
            <a:ext cx="1433270" cy="788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¿A través de qué canales quieren los segmentos de clientes que lleguemos a ellos?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92476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Estructura de costes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92476" y="5616645"/>
            <a:ext cx="4138885" cy="331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¿Cuáles son los costes más importantes inherentes a nuestro modelo de negocio?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5105241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Fuente de ingresos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105241" y="5616645"/>
            <a:ext cx="4138885" cy="31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 u="none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¿Por qué valor están realmente dispuestos a pagar nuestros clientes?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731520" y="431732"/>
            <a:ext cx="8290560" cy="59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624"/>
              </a:lnSpc>
              <a:spcBef>
                <a:spcPct val="0"/>
              </a:spcBef>
            </a:pPr>
            <a:r>
              <a:rPr lang="en-US" sz="3854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Canvas del m</a:t>
            </a:r>
            <a:r>
              <a:rPr lang="en-US" sz="3854" u="none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odelo de negocio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74340" y="3362248"/>
            <a:ext cx="1737232" cy="1874475"/>
            <a:chOff x="0" y="0"/>
            <a:chExt cx="2774948" cy="29941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340495" y="1402820"/>
            <a:ext cx="1737232" cy="3833903"/>
            <a:chOff x="0" y="0"/>
            <a:chExt cx="2774948" cy="612404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74340" y="1402820"/>
            <a:ext cx="1737232" cy="1874475"/>
            <a:chOff x="0" y="0"/>
            <a:chExt cx="2774948" cy="299417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08184" y="1402820"/>
            <a:ext cx="1737232" cy="3833903"/>
            <a:chOff x="0" y="0"/>
            <a:chExt cx="2774948" cy="612404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842029" y="1402820"/>
            <a:ext cx="1737232" cy="1849554"/>
            <a:chOff x="0" y="0"/>
            <a:chExt cx="2774948" cy="29543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74948" cy="2954364"/>
            </a:xfrm>
            <a:custGeom>
              <a:avLst/>
              <a:gdLst/>
              <a:ahLst/>
              <a:cxnLst/>
              <a:rect l="l" t="t" r="r" b="b"/>
              <a:pathLst>
                <a:path w="2774948" h="2954364">
                  <a:moveTo>
                    <a:pt x="2650488" y="2954364"/>
                  </a:moveTo>
                  <a:lnTo>
                    <a:pt x="124460" y="2954364"/>
                  </a:lnTo>
                  <a:cubicBezTo>
                    <a:pt x="55880" y="2954364"/>
                    <a:pt x="0" y="2898484"/>
                    <a:pt x="0" y="282990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29904"/>
                  </a:lnTo>
                  <a:cubicBezTo>
                    <a:pt x="2774948" y="2898484"/>
                    <a:pt x="2719068" y="2954364"/>
                    <a:pt x="2650488" y="2954364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5842029" y="3362248"/>
            <a:ext cx="1737232" cy="1874475"/>
            <a:chOff x="0" y="0"/>
            <a:chExt cx="2774948" cy="299417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75873" y="1402820"/>
            <a:ext cx="1737232" cy="3833903"/>
            <a:chOff x="0" y="0"/>
            <a:chExt cx="2774948" cy="612404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40495" y="5348289"/>
            <a:ext cx="4462984" cy="1324030"/>
            <a:chOff x="0" y="0"/>
            <a:chExt cx="7128899" cy="211492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128899" cy="2114925"/>
            </a:xfrm>
            <a:custGeom>
              <a:avLst/>
              <a:gdLst/>
              <a:ahLst/>
              <a:cxnLst/>
              <a:rect l="l" t="t" r="r" b="b"/>
              <a:pathLst>
                <a:path w="7128899" h="2114925">
                  <a:moveTo>
                    <a:pt x="7004439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04439" y="0"/>
                  </a:lnTo>
                  <a:cubicBezTo>
                    <a:pt x="7073019" y="0"/>
                    <a:pt x="7128899" y="55880"/>
                    <a:pt x="7128899" y="124460"/>
                  </a:cubicBezTo>
                  <a:lnTo>
                    <a:pt x="7128899" y="1990465"/>
                  </a:lnTo>
                  <a:cubicBezTo>
                    <a:pt x="7128899" y="2059045"/>
                    <a:pt x="7073019" y="2114925"/>
                    <a:pt x="7004439" y="2114925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936262" y="5348289"/>
            <a:ext cx="4476843" cy="1324030"/>
            <a:chOff x="0" y="0"/>
            <a:chExt cx="7151036" cy="211492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151036" cy="2114925"/>
            </a:xfrm>
            <a:custGeom>
              <a:avLst/>
              <a:gdLst/>
              <a:ahLst/>
              <a:cxnLst/>
              <a:rect l="l" t="t" r="r" b="b"/>
              <a:pathLst>
                <a:path w="7151036" h="2114925">
                  <a:moveTo>
                    <a:pt x="7026576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26577" y="0"/>
                  </a:lnTo>
                  <a:cubicBezTo>
                    <a:pt x="7095156" y="0"/>
                    <a:pt x="7151036" y="55880"/>
                    <a:pt x="7151036" y="124460"/>
                  </a:cubicBezTo>
                  <a:lnTo>
                    <a:pt x="7151036" y="1990465"/>
                  </a:lnTo>
                  <a:cubicBezTo>
                    <a:pt x="7151036" y="2059045"/>
                    <a:pt x="7095156" y="2114925"/>
                    <a:pt x="7026577" y="2114925"/>
                  </a:cubicBezTo>
                  <a:close/>
                </a:path>
              </a:pathLst>
            </a:custGeom>
            <a:solidFill>
              <a:srgbClr val="F0F0F0"/>
            </a:solidFill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92476" y="1486614"/>
            <a:ext cx="1335332" cy="19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6"/>
              </a:lnSpc>
            </a:pPr>
            <a:r>
              <a:rPr lang="en-US" sz="1182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Socios claves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160165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Propuesta de valor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326321" y="3414077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Recursos claves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827854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Segmentos de clientes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326321" y="1486614"/>
            <a:ext cx="1433270" cy="385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Actividades claves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994010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Relaciones con el cliente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994010" y="3435932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Canales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92476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Estructura de costes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105241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Fuente de ingresos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31520" y="431732"/>
            <a:ext cx="8290560" cy="59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624"/>
              </a:lnSpc>
              <a:spcBef>
                <a:spcPct val="0"/>
              </a:spcBef>
            </a:pPr>
            <a:r>
              <a:rPr lang="en-US" sz="3854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Canvas del m</a:t>
            </a:r>
            <a:r>
              <a:rPr lang="en-US" sz="3854" u="none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odelo de negocio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Personalizado</PresentationFormat>
  <Paragraphs>48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Montserrat Ultra-Bold</vt:lpstr>
      <vt:lpstr>Arial</vt:lpstr>
      <vt:lpstr>Calibri</vt:lpstr>
      <vt:lpstr>Montserrat Classic Bold</vt:lpstr>
      <vt:lpstr>Montserrat Classic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Canvas de Modelo de Negocio Tabla para estrategia planeación negocio pastel moderno</dc:title>
  <dc:creator>hugo rivero</dc:creator>
  <cp:lastModifiedBy>hugo rivero</cp:lastModifiedBy>
  <cp:revision>1</cp:revision>
  <dcterms:created xsi:type="dcterms:W3CDTF">2006-08-16T00:00:00Z</dcterms:created>
  <dcterms:modified xsi:type="dcterms:W3CDTF">2024-08-09T19:32:48Z</dcterms:modified>
  <dc:identifier>DAGNYEhA7NU</dc:identifier>
</cp:coreProperties>
</file>